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24"/>
  </p:handoutMasterIdLst>
  <p:sldIdLst>
    <p:sldId id="256" r:id="rId2"/>
    <p:sldId id="257" r:id="rId3"/>
    <p:sldId id="258" r:id="rId4"/>
    <p:sldId id="278" r:id="rId5"/>
    <p:sldId id="259" r:id="rId6"/>
    <p:sldId id="260" r:id="rId7"/>
    <p:sldId id="261" r:id="rId8"/>
    <p:sldId id="262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9" r:id="rId22"/>
    <p:sldId id="280" r:id="rId23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792" y="-96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851CDD-87BD-419D-A5A8-01CE283A33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2529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/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Презентация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предмету: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«Управление социально-экономической безопасностью»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тему: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sz="1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Принципы и основные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угрозы экономической безопасности.»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err="1" smtClean="0"/>
              <a:t>Деформированность</a:t>
            </a:r>
            <a:r>
              <a:rPr lang="ru-RU" sz="4000" dirty="0" smtClean="0"/>
              <a:t> структуры экономики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Свертывание производства в жизненно важных отраслях обрабатывающей промышленности, прежде всего в машиностроении.</a:t>
            </a:r>
            <a:endParaRPr lang="ru-RU" sz="3200" dirty="0"/>
          </a:p>
        </p:txBody>
      </p:sp>
      <p:pic>
        <p:nvPicPr>
          <p:cNvPr id="5" name="Содержимое 4" descr="1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00562" y="2000240"/>
            <a:ext cx="3944047" cy="46344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err="1" smtClean="0"/>
              <a:t>Деформированность</a:t>
            </a:r>
            <a:r>
              <a:rPr lang="ru-RU" sz="4000" dirty="0" smtClean="0"/>
              <a:t> структуры экономики</a:t>
            </a:r>
            <a:endParaRPr lang="ru-RU" sz="4000" dirty="0"/>
          </a:p>
        </p:txBody>
      </p:sp>
      <p:pic>
        <p:nvPicPr>
          <p:cNvPr id="5" name="Содержимое 4" descr="3679-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857364"/>
            <a:ext cx="3214710" cy="481465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Снижение результативности, разрушение технологического единства научных исследований и разработок, распад сложившихся научных коллективов и на этой основе подрыв научно-технического потенциала.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err="1" smtClean="0"/>
              <a:t>Деформированность</a:t>
            </a:r>
            <a:r>
              <a:rPr lang="ru-RU" sz="4000" dirty="0" smtClean="0"/>
              <a:t> структуры экономики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8329642" cy="12231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Завоевание иностранными фирмами внутреннего рынка по многим видам товаров народного потребления.</a:t>
            </a:r>
            <a:endParaRPr lang="ru-RU" dirty="0"/>
          </a:p>
        </p:txBody>
      </p:sp>
      <p:pic>
        <p:nvPicPr>
          <p:cNvPr id="5" name="Содержимое 4" descr="post-591-1169661641_thumb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142976" y="3143248"/>
            <a:ext cx="6858048" cy="35004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err="1" smtClean="0"/>
              <a:t>Деформированность</a:t>
            </a:r>
            <a:r>
              <a:rPr lang="ru-RU" sz="4000" dirty="0" smtClean="0"/>
              <a:t> структуры экономики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Приобретение иностранными фирмами предприятий в целях вытеснения отечественной продукции как  с внешнего, так и с внутреннего рынка.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10" y="1785926"/>
            <a:ext cx="392909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500438"/>
            <a:ext cx="2500330" cy="1875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err="1" smtClean="0"/>
              <a:t>Деформированность</a:t>
            </a:r>
            <a:r>
              <a:rPr lang="ru-RU" sz="4000" dirty="0" smtClean="0"/>
              <a:t> структуры экономики</a:t>
            </a:r>
            <a:endParaRPr lang="ru-RU" sz="4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3200" dirty="0" smtClean="0"/>
              <a:t>Рост внешнего долга и связанное с этим увеличение расходов бюджета на его погашение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00240"/>
            <a:ext cx="4762533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Возрастание неравномерности социально-экономического развития регионов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Объективно существующие различия в уровне социально-экономического развития регионов, наличие депрессивных, кризисных и отсталых в экономическом отношении районов на фоне структурных сдвигов в промышленном производстве, сопровождающихся резким уменьшением доли обрабатывающих отраслей.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2000240"/>
            <a:ext cx="2928958" cy="2113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4071942"/>
            <a:ext cx="314327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/>
              <a:t>Возрастание неравномерности социально-экономического развития регионов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Нарушение производственно-технологических связей между предприятиями отдельных регионов.</a:t>
            </a:r>
            <a:endParaRPr lang="ru-RU" dirty="0"/>
          </a:p>
        </p:txBody>
      </p:sp>
      <p:pic>
        <p:nvPicPr>
          <p:cNvPr id="8194" name="Picture 2" descr="C:\Users\Сергей\Desktop\factory-edi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071678"/>
            <a:ext cx="1798892" cy="1785950"/>
          </a:xfrm>
          <a:prstGeom prst="rect">
            <a:avLst/>
          </a:prstGeom>
          <a:noFill/>
        </p:spPr>
      </p:pic>
      <p:pic>
        <p:nvPicPr>
          <p:cNvPr id="8195" name="Picture 3" descr="C:\Users\Сергей\Desktop\factory-ed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4000504"/>
            <a:ext cx="1870847" cy="1857388"/>
          </a:xfrm>
          <a:prstGeom prst="rect">
            <a:avLst/>
          </a:prstGeom>
          <a:noFill/>
        </p:spPr>
      </p:pic>
      <p:sp>
        <p:nvSpPr>
          <p:cNvPr id="7" name="Выгнутая вправо стрелка 6"/>
          <p:cNvSpPr/>
          <p:nvPr/>
        </p:nvSpPr>
        <p:spPr>
          <a:xfrm>
            <a:off x="3500430" y="3357562"/>
            <a:ext cx="785818" cy="1357322"/>
          </a:xfrm>
          <a:prstGeom prst="curvedLeftArrow">
            <a:avLst>
              <a:gd name="adj1" fmla="val 25000"/>
              <a:gd name="adj2" fmla="val 39060"/>
              <a:gd name="adj3" fmla="val 496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лево стрелка 7"/>
          <p:cNvSpPr/>
          <p:nvPr/>
        </p:nvSpPr>
        <p:spPr>
          <a:xfrm flipV="1">
            <a:off x="428596" y="3286124"/>
            <a:ext cx="714380" cy="128588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Умножение 8"/>
          <p:cNvSpPr/>
          <p:nvPr/>
        </p:nvSpPr>
        <p:spPr>
          <a:xfrm>
            <a:off x="0" y="3500438"/>
            <a:ext cx="914400" cy="914400"/>
          </a:xfrm>
          <a:prstGeom prst="mathMultiply">
            <a:avLst>
              <a:gd name="adj1" fmla="val 1139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/>
              <a:t>Возрастание неравномерности социально-экономического развития регионов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Увеличение разрыва в уровне производства национального дохода на душу населения между отдельными субъектами.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2000240"/>
            <a:ext cx="4742139" cy="349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/>
              <a:t>Криминализация общества и хозяйственной деятельности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Рост безработицы, поскольку значительная часть преступлений совершается лицами, не имеющими постоянного источника дохода.</a:t>
            </a: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3945" y="1920875"/>
            <a:ext cx="3547110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/>
              <a:t>Криминализация общества и хозяйственной деятельности</a:t>
            </a:r>
            <a:endParaRPr lang="ru-RU" sz="4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Сращивание части чиновников государственных органов с организованной преступностью, возможность доступа криминальных структур к управлению определенной частью производства и их проникновения в различные властные структуры.</a:t>
            </a:r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899" y="2428868"/>
            <a:ext cx="4762533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582432"/>
          </a:xfrm>
        </p:spPr>
        <p:txBody>
          <a:bodyPr anchor="t" anchorCtr="0">
            <a:normAutofit/>
          </a:bodyPr>
          <a:lstStyle/>
          <a:p>
            <a:pPr algn="just"/>
            <a:r>
              <a:rPr lang="ru-RU" sz="3600" dirty="0" smtClean="0">
                <a:solidFill>
                  <a:srgbClr val="FF0000"/>
                </a:solidFill>
              </a:rPr>
              <a:t>Экономическая безопасность </a:t>
            </a:r>
            <a:r>
              <a:rPr lang="ru-RU" sz="3600" dirty="0" smtClean="0">
                <a:solidFill>
                  <a:schemeClr val="tx1"/>
                </a:solidFill>
              </a:rPr>
              <a:t>- это общенациональный комплекс мер, направленных на постоянное устойчивое развитие и совершенствование экономики страны, который обязательно предполагает социально-политическую стабильность и самостоятельность государства, а также механизм противодействия внешним и внутренним угрозам.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/>
              <a:t>Криминализация общества и хозяйственной деятельности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Ослабление системы государственного контроля, что привело к расширению деятельности криминальных структур на внутреннем финансовом рынке, в сфере приватизации, экспортно-импортных операций и торговли.</a:t>
            </a:r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288078"/>
            <a:ext cx="4038600" cy="3699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Угрозы экономической безопасности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3600" dirty="0" smtClean="0"/>
              <a:t>Предотвращение или смягчение последствий действий угроз экономической безопасности требует определения и мониторинга факторов, подрывающих устойчивость социально-экономической системы государства.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6000" dirty="0" smtClean="0"/>
          </a:p>
          <a:p>
            <a:r>
              <a:rPr lang="ru-RU" sz="6000" dirty="0" smtClean="0"/>
              <a:t>Спасибо за внимание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Угрозы экономической безопасности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Увеличение имущественной дифференциации населения и повышение уровня бедности, что ведет к нарушению социального мира и общественного согласия.</a:t>
            </a:r>
          </a:p>
          <a:p>
            <a:r>
              <a:rPr lang="ru-RU" dirty="0" err="1" smtClean="0"/>
              <a:t>Деформированность</a:t>
            </a:r>
            <a:r>
              <a:rPr lang="ru-RU" dirty="0" smtClean="0"/>
              <a:t> структуры экономики.</a:t>
            </a:r>
          </a:p>
          <a:p>
            <a:r>
              <a:rPr lang="ru-RU" dirty="0" smtClean="0"/>
              <a:t>Возрастание неравномерности социально-экономического развития регионов.</a:t>
            </a:r>
          </a:p>
          <a:p>
            <a:r>
              <a:rPr lang="ru-RU" dirty="0" smtClean="0"/>
              <a:t>Криминализация общества и хозяйственной деятельности.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Угрозы экономической безопасности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3200" dirty="0" smtClean="0"/>
              <a:t>Основными причинами, вызывающими возникновение указанных угроз, являются неустойчивость финансового положения предприятий, неблагоприятный инвестиционный климат, сохранение инфляционных процессов и другие проблемы, связанные с финансовой дестабилизацией в экономике.</a:t>
            </a:r>
            <a:endParaRPr lang="ru-RU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Имущественная дифференциация населения и повышение уровня бедности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8401080" cy="1366039"/>
          </a:xfrm>
        </p:spPr>
        <p:txBody>
          <a:bodyPr/>
          <a:lstStyle/>
          <a:p>
            <a:r>
              <a:rPr lang="ru-RU" dirty="0" smtClean="0"/>
              <a:t>Расслоение общества на узкий круг богатых и преобладающую массу бедных, неуверенных в своем будущем людей.</a:t>
            </a:r>
            <a:endParaRPr lang="ru-RU" dirty="0"/>
          </a:p>
        </p:txBody>
      </p:sp>
      <p:pic>
        <p:nvPicPr>
          <p:cNvPr id="5" name="Содержимое 4" descr="7af0193b8351bd1eb04c09dfe5731fa3_X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571604" y="3214686"/>
            <a:ext cx="6178284" cy="33816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Имущественная дифференциация населения и повышение уровня бедности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8186766" cy="2008981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Увеличение доли бедных слоев населения в городе по сравнению с деревней, что создает социальную и криминальную напряженность и почву для широкого распространения негативных явлений - наркомании, организованной преступности, проституции и тому подобного.</a:t>
            </a:r>
            <a:endParaRPr lang="ru-RU" dirty="0"/>
          </a:p>
        </p:txBody>
      </p:sp>
      <p:pic>
        <p:nvPicPr>
          <p:cNvPr id="5" name="Содержимое 4" descr="needleqc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85720" y="4071942"/>
            <a:ext cx="2668892" cy="2000264"/>
          </a:xfrm>
        </p:spPr>
      </p:pic>
      <p:pic>
        <p:nvPicPr>
          <p:cNvPr id="1026" name="Picture 2" descr="C:\Users\Сергей\Desktop\1268594135_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4071942"/>
            <a:ext cx="3012162" cy="2000264"/>
          </a:xfrm>
          <a:prstGeom prst="rect">
            <a:avLst/>
          </a:prstGeom>
          <a:noFill/>
        </p:spPr>
      </p:pic>
      <p:pic>
        <p:nvPicPr>
          <p:cNvPr id="1027" name="Picture 3" descr="C:\Users\Сергей\Desktop\crim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4071942"/>
            <a:ext cx="3164439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Имущественная дифференциация населения и повышение уровня бедности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8186766" cy="86597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Рост безработицы, что может привести к социальным конфликтам.</a:t>
            </a:r>
            <a:endParaRPr lang="ru-RU" dirty="0"/>
          </a:p>
        </p:txBody>
      </p:sp>
      <p:pic>
        <p:nvPicPr>
          <p:cNvPr id="5" name="Содержимое 4" descr="51283_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8596" y="3286123"/>
            <a:ext cx="4135276" cy="2762365"/>
          </a:xfrm>
        </p:spPr>
      </p:pic>
      <p:pic>
        <p:nvPicPr>
          <p:cNvPr id="2050" name="Picture 2" descr="C:\Users\Сергей\Desktop\GD5442161@Residents-stand-by-th-90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86124"/>
            <a:ext cx="4143372" cy="276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Имущественная дифференциация населения и </a:t>
            </a:r>
            <a:r>
              <a:rPr lang="ru-RU" sz="4000" dirty="0" smtClean="0"/>
              <a:t>повышение</a:t>
            </a:r>
            <a:r>
              <a:rPr lang="ru-RU" sz="3600" dirty="0" smtClean="0"/>
              <a:t> уровня бедности</a:t>
            </a:r>
            <a:endParaRPr lang="ru-RU" sz="3600" dirty="0"/>
          </a:p>
        </p:txBody>
      </p:sp>
      <p:pic>
        <p:nvPicPr>
          <p:cNvPr id="6" name="Содержимое 5" descr="zaderghka_zarplaty_new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25190" y="1920875"/>
            <a:ext cx="3702620" cy="4433888"/>
          </a:xfrm>
        </p:spPr>
      </p:pic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Задержка выплаты заработной платы, остановка предприятий.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err="1" smtClean="0"/>
              <a:t>Деформированность</a:t>
            </a:r>
            <a:r>
              <a:rPr lang="ru-RU" sz="4000" dirty="0" smtClean="0"/>
              <a:t> структуры экономики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2971792" cy="4434840"/>
          </a:xfrm>
        </p:spPr>
        <p:txBody>
          <a:bodyPr/>
          <a:lstStyle/>
          <a:p>
            <a:r>
              <a:rPr lang="ru-RU" dirty="0" smtClean="0"/>
              <a:t>Низкая </a:t>
            </a:r>
            <a:r>
              <a:rPr lang="ru-RU" dirty="0" err="1" smtClean="0"/>
              <a:t>конкурентоспо-собность</a:t>
            </a:r>
            <a:r>
              <a:rPr lang="ru-RU" dirty="0" smtClean="0"/>
              <a:t> продукции большинства отечественных предприятий.</a:t>
            </a:r>
            <a:endParaRPr lang="ru-RU" dirty="0"/>
          </a:p>
        </p:txBody>
      </p:sp>
      <p:pic>
        <p:nvPicPr>
          <p:cNvPr id="5" name="Содержимое 4" descr="f19079498701312015475284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714744" y="1928803"/>
            <a:ext cx="2072531" cy="2571768"/>
          </a:xfrm>
        </p:spPr>
      </p:pic>
      <p:pic>
        <p:nvPicPr>
          <p:cNvPr id="5122" name="Picture 2" descr="C:\Users\Сергей\Desktop\Philips_FC_8611_10448_314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2143116"/>
            <a:ext cx="3062732" cy="2357454"/>
          </a:xfrm>
          <a:prstGeom prst="rect">
            <a:avLst/>
          </a:prstGeom>
          <a:noFill/>
        </p:spPr>
      </p:pic>
      <p:pic>
        <p:nvPicPr>
          <p:cNvPr id="5124" name="Picture 4" descr="C:\Users\Сергей\Desktop\88cd94b589e1962a-la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4500570"/>
            <a:ext cx="2935500" cy="2071678"/>
          </a:xfrm>
          <a:prstGeom prst="rect">
            <a:avLst/>
          </a:prstGeom>
          <a:noFill/>
        </p:spPr>
      </p:pic>
      <p:pic>
        <p:nvPicPr>
          <p:cNvPr id="5125" name="Picture 5" descr="C:\Users\Сергей\Desktop\audir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62683" y="4500570"/>
            <a:ext cx="2781317" cy="2085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336</TotalTime>
  <Words>498</Words>
  <Application>Microsoft Office PowerPoint</Application>
  <PresentationFormat>Экран (4:3)</PresentationFormat>
  <Paragraphs>45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Calibri</vt:lpstr>
      <vt:lpstr>Constantia</vt:lpstr>
      <vt:lpstr>Times New Roman</vt:lpstr>
      <vt:lpstr>Wingdings 2</vt:lpstr>
      <vt:lpstr>Поток</vt:lpstr>
      <vt:lpstr> Презентация по предмету: «Управление социально-экономической безопасностью» на тему: « Принципы и основные угрозы экономической безопасности.»                2020</vt:lpstr>
      <vt:lpstr>Экономическая безопасность - это общенациональный комплекс мер, направленных на постоянное устойчивое развитие и совершенствование экономики страны, который обязательно предполагает социально-политическую стабильность и самостоятельность государства, а также механизм противодействия внешним и внутренним угрозам.</vt:lpstr>
      <vt:lpstr>Угрозы экономической безопасности</vt:lpstr>
      <vt:lpstr>Угрозы экономической безопасности</vt:lpstr>
      <vt:lpstr>Имущественная дифференциация населения и повышение уровня бедности</vt:lpstr>
      <vt:lpstr>Имущественная дифференциация населения и повышение уровня бедности</vt:lpstr>
      <vt:lpstr>Имущественная дифференциация населения и повышение уровня бедности</vt:lpstr>
      <vt:lpstr>Имущественная дифференциация населения и повышение уровня бедности</vt:lpstr>
      <vt:lpstr>Деформированность структуры экономики</vt:lpstr>
      <vt:lpstr>Деформированность структуры экономики</vt:lpstr>
      <vt:lpstr>Деформированность структуры экономики</vt:lpstr>
      <vt:lpstr>Деформированность структуры экономики</vt:lpstr>
      <vt:lpstr>Деформированность структуры экономики</vt:lpstr>
      <vt:lpstr>Деформированность структуры экономики</vt:lpstr>
      <vt:lpstr>Возрастание неравномерности социально-экономического развития регионов.</vt:lpstr>
      <vt:lpstr>Возрастание неравномерности социально-экономического развития регионов</vt:lpstr>
      <vt:lpstr>Возрастание неравномерности социально-экономического развития регионов</vt:lpstr>
      <vt:lpstr>Криминализация общества и хозяйственной деятельности</vt:lpstr>
      <vt:lpstr>Криминализация общества и хозяйственной деятельности</vt:lpstr>
      <vt:lpstr>Криминализация общества и хозяйственной деятельности</vt:lpstr>
      <vt:lpstr>Угрозы экономической безопасности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агентство по образованию Российской Федерации Челябинский государственный университет Институт экономики отраслей, бизнеса и администрирования Кафедра экономики отраслей и рынка    Презентация по предмету: «Региональная экономика и управление» на тему: «Основные угрозы экономической безопасности.»               Выполнил:   Сергеев С.О.                                                                                                                 группа 27УС- 301                                                                                                          Проверил: к.э.н. доцент Силова Е.С.    Челябинск 2011</dc:title>
  <dc:creator>Сергей</dc:creator>
  <cp:lastModifiedBy>pc-helper</cp:lastModifiedBy>
  <cp:revision>37</cp:revision>
  <dcterms:created xsi:type="dcterms:W3CDTF">2011-09-18T09:53:51Z</dcterms:created>
  <dcterms:modified xsi:type="dcterms:W3CDTF">2020-02-25T04:58:14Z</dcterms:modified>
</cp:coreProperties>
</file>